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  <p:sldId id="265" r:id="rId9"/>
    <p:sldId id="266" r:id="rId10"/>
    <p:sldId id="269" r:id="rId11"/>
    <p:sldId id="263" r:id="rId12"/>
    <p:sldId id="270" r:id="rId13"/>
    <p:sldId id="267" r:id="rId14"/>
    <p:sldId id="271" r:id="rId15"/>
    <p:sldId id="272" r:id="rId16"/>
    <p:sldId id="264" r:id="rId17"/>
    <p:sldId id="268" r:id="rId18"/>
    <p:sldId id="273" r:id="rId19"/>
    <p:sldId id="27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00"/>
    <p:restoredTop sz="94592"/>
  </p:normalViewPr>
  <p:slideViewPr>
    <p:cSldViewPr snapToGrid="0" snapToObjects="1">
      <p:cViewPr varScale="1">
        <p:scale>
          <a:sx n="86" d="100"/>
          <a:sy n="86" d="100"/>
        </p:scale>
        <p:origin x="216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1CB27-B804-9846-ABC2-C592057E46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066894-4455-5947-AEA6-5DCFB43D61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64F231-56C5-2A4C-B254-D6CCFA783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5/27/18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7D7B6-F728-574D-95FD-B7FE41FB5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80D58A-427E-7743-9115-ACA89A702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685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F1E13-1C6B-E147-9C55-6EDE9716B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962469-D36D-6C4B-A76E-D5EE37649F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4F564-A471-C74F-86FC-B0AFF497D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5/27/18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A0F217-0AC6-BE42-90E8-F09748018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41A561-D897-7642-B2DF-BE667108A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479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D7FA77-F22E-3544-9A70-BE555D6ABE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75E0DA-A528-0F48-B414-D5A65D693D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4B8502-B981-2D41-83C9-315E5FB63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5/27/18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5F21D-4A96-694D-80B3-C9934B3EF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16DF9A-96B4-9245-B2F3-B1B49B23E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260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6B51D-13C7-9A4C-A64F-9DC500539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21693-AE79-304E-A1CA-7E32A3473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729C90-6D93-6C4E-A0BD-A1DE36444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5/27/18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03AB4-0B20-0948-8F7B-F34FCD677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1A9CA-447D-114B-9B16-80DE38EBF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40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68FDC-763A-A04C-A8DD-2E378CBB3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FF522B-2F1D-0C4C-9E59-0F3D2AF22C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8F9A7-6869-E149-B104-F8334B69D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5/27/18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0CF0C6-4CEE-6E46-AD5A-3FFF9802C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0B286-AB6D-D246-91DC-66D1EC2F6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672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4BE2F-8D77-4548-AB76-9CB628063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82744-DEF0-DF4F-AA7C-C8DB52C7C3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CF5F01-6566-BB45-9160-377AD78F90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B4254F-2E72-3D4C-AF5B-8CC315FD7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5/27/18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756F16-1118-5B44-BEC6-5B33D34F9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EE539E-C376-A746-A7FD-F98491AE5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217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C64A1-00CD-9941-BEEC-E462EF1DA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78F96-EB51-A04F-9CAB-D8B1FDE245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AF8103-247B-344F-8741-DAF1E0E7CF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C49A18-4DA9-8B42-926D-B0891B3799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CC189A-9361-224B-8767-3C367893CE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2894AA-3C17-3E42-B949-B3C9342D7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5/27/18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B0308F-00B9-484B-A88F-C87A8B532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23B345-3113-B241-82EA-F197788DB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260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247CA-6619-1243-991D-B11732570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A8A481-28F5-DF4D-B562-0DB78D2C0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5/27/18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CB50F-F10E-FD4F-BFF1-8C3FA90E4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B774FA-F794-1E44-919D-3E122F121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119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009AA9-4643-044F-8030-C2B4770FD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5/27/18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BCE37D-187C-F044-92A6-95A549BA4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D96055-B1BE-AE40-825C-C12AF1C1F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030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1D03C-4802-1A4D-A457-58F43B4F6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F375F-EE13-C941-A60B-418F109A0E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106C56-51A9-1242-BD3A-B81DD417F0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E8A039-66FE-654F-89AC-EA6D64936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5/27/18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F457D-CC97-B44C-8086-FB9DF7A94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E0F65-5363-D940-AB74-718E30131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49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2B81A-E42B-7341-9B63-C18D8817D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88AD85-EA2A-7440-BA67-312A065D97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AB474F-1E49-5142-AA4F-11A4EED295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2358C1-CD99-1546-BEC2-3AC83E3DF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5/27/18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BBBCD4-6367-614E-9B73-835740E4E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5418ED-10D8-7448-B709-E2EF1CDA5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115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5D9E4B-E0EA-8445-A533-7B5908911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94C088-9D2D-F442-B5EB-3E6145F65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4DCD5-CF9F-F843-836B-CF39EBDBE7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D6C09A-D7F5-4040-892A-945AA97D20D5}" type="datetimeFigureOut">
              <a:rPr lang="en-US" smtClean="0"/>
              <a:t>5/27/18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B9C55-8B0A-AD4B-B3D5-2E73588F11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61B13E-3F59-784D-9EDD-4536ECAD5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403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mturner46@gsu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upyter/jupyter/wiki/Jupyter-kernels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dice.gsu.edu:8000" TargetMode="External"/><Relationship Id="rId2" Type="http://schemas.openxmlformats.org/officeDocument/2006/relationships/hyperlink" Target="https://dice.gsu.edu:8000/hub/logi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" TargetMode="External"/><Relationship Id="rId2" Type="http://schemas.openxmlformats.org/officeDocument/2006/relationships/hyperlink" Target="http://www.r-consortium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CF4D9-48CE-994C-9E4D-19B311A4B6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Summer R Workshop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F8A20B-68C1-0E41-AFC7-ABFB6998B4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Matthew D. Turner</a:t>
            </a:r>
          </a:p>
          <a:p>
            <a:r>
              <a:rPr lang="en-US" dirty="0">
                <a:hlinkClick r:id="rId2"/>
              </a:rPr>
              <a:t>mturner46@gsu.edu</a:t>
            </a:r>
            <a:endParaRPr lang="en-US" dirty="0"/>
          </a:p>
          <a:p>
            <a:r>
              <a:rPr lang="en-US" dirty="0"/>
              <a:t>Department of Psychology</a:t>
            </a:r>
          </a:p>
          <a:p>
            <a:r>
              <a:rPr lang="en-US" dirty="0"/>
              <a:t>Georgia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2298229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B97A61E-CBFB-5F4C-B57D-090A98EF3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42" y="241280"/>
            <a:ext cx="11884317" cy="63754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B3A300-EB65-374A-BAF2-0EBD8CB70674}"/>
              </a:ext>
            </a:extLst>
          </p:cNvPr>
          <p:cNvSpPr txBox="1"/>
          <p:nvPr/>
        </p:nvSpPr>
        <p:spPr>
          <a:xfrm>
            <a:off x="3782293" y="1878077"/>
            <a:ext cx="3144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solidFill>
                  <a:srgbClr val="FF0000"/>
                </a:solidFill>
              </a:rPr>
              <a:t>Enter commands here into a “script” file.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465CED-106A-F14F-91EA-B1E2D8C2F340}"/>
              </a:ext>
            </a:extLst>
          </p:cNvPr>
          <p:cNvSpPr txBox="1"/>
          <p:nvPr/>
        </p:nvSpPr>
        <p:spPr>
          <a:xfrm>
            <a:off x="4114804" y="4485996"/>
            <a:ext cx="28124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solidFill>
                  <a:srgbClr val="FF0000"/>
                </a:solidFill>
              </a:rPr>
              <a:t>See results of commands in this window.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B3474-B908-AA4A-B427-0BB0B8AE8BD5}"/>
              </a:ext>
            </a:extLst>
          </p:cNvPr>
          <p:cNvSpPr txBox="1"/>
          <p:nvPr/>
        </p:nvSpPr>
        <p:spPr>
          <a:xfrm>
            <a:off x="9504217" y="1674910"/>
            <a:ext cx="19673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solidFill>
                  <a:srgbClr val="FF0000"/>
                </a:solidFill>
              </a:rPr>
              <a:t>Graphics appear in another pane like here.</a:t>
            </a:r>
          </a:p>
        </p:txBody>
      </p:sp>
    </p:spTree>
    <p:extLst>
      <p:ext uri="{BB962C8B-B14F-4D97-AF65-F5344CB8AC3E}">
        <p14:creationId xmlns:p14="http://schemas.microsoft.com/office/powerpoint/2010/main" val="2833560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0F0BF2F-6E95-7740-8CD3-43DBD85A0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90655" cy="68082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E78F39-3701-FD4B-A7FA-41C36C5269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1864" y="775252"/>
            <a:ext cx="7380136" cy="477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1782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0F0BF2F-6E95-7740-8CD3-43DBD85A0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90655" cy="68082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E78F39-3701-FD4B-A7FA-41C36C5269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5224" y="775252"/>
            <a:ext cx="7776776" cy="50298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DC7B9CB-6970-AE4E-BE2D-BDEEA35E3D1C}"/>
              </a:ext>
            </a:extLst>
          </p:cNvPr>
          <p:cNvSpPr txBox="1"/>
          <p:nvPr/>
        </p:nvSpPr>
        <p:spPr>
          <a:xfrm>
            <a:off x="5630577" y="195033"/>
            <a:ext cx="57427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Everything appears in one window, in sequence.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9A1004-1E95-9949-8623-5CECB13D91B2}"/>
              </a:ext>
            </a:extLst>
          </p:cNvPr>
          <p:cNvSpPr txBox="1"/>
          <p:nvPr/>
        </p:nvSpPr>
        <p:spPr>
          <a:xfrm>
            <a:off x="8714507" y="1981199"/>
            <a:ext cx="33943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Each input is followed by…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5D0BBD4-6FDC-4E48-B7B4-C859FABD5A84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7536874" y="1590227"/>
            <a:ext cx="1177633" cy="59102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F1A7F67-5998-5242-AC62-00881B375FE1}"/>
              </a:ext>
            </a:extLst>
          </p:cNvPr>
          <p:cNvSpPr txBox="1"/>
          <p:nvPr/>
        </p:nvSpPr>
        <p:spPr>
          <a:xfrm>
            <a:off x="9545782" y="3385296"/>
            <a:ext cx="23539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…its corresponding output.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CCCACD9-ACBF-4345-A191-C87389D12224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8303612" y="3404107"/>
            <a:ext cx="1242170" cy="33513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26651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326C0-942F-5B49-83D5-F1DA95EBB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174DA-77F9-7943-91FD-078448ED1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common styles of interface to scientific computing software</a:t>
            </a:r>
          </a:p>
          <a:p>
            <a:pPr lvl="1"/>
            <a:r>
              <a:rPr lang="en-US" dirty="0"/>
              <a:t>Window-pane GUI AKA </a:t>
            </a:r>
            <a:r>
              <a:rPr lang="en-US" dirty="0" err="1"/>
              <a:t>Matlab</a:t>
            </a:r>
            <a:r>
              <a:rPr lang="en-US" dirty="0"/>
              <a:t>-style</a:t>
            </a:r>
          </a:p>
          <a:p>
            <a:pPr lvl="1"/>
            <a:r>
              <a:rPr lang="en-US" dirty="0"/>
              <a:t>Notebooks AKA Mathematica-style</a:t>
            </a:r>
          </a:p>
          <a:p>
            <a:r>
              <a:rPr lang="en-US" dirty="0"/>
              <a:t>For R </a:t>
            </a:r>
            <a:r>
              <a:rPr lang="en-US" b="1" dirty="0"/>
              <a:t>both are available</a:t>
            </a:r>
          </a:p>
          <a:p>
            <a:pPr lvl="1"/>
            <a:r>
              <a:rPr lang="en-US" b="1" dirty="0"/>
              <a:t>RStudio</a:t>
            </a:r>
            <a:r>
              <a:rPr lang="en-US" dirty="0"/>
              <a:t> implements the </a:t>
            </a:r>
            <a:r>
              <a:rPr lang="en-US" dirty="0" err="1"/>
              <a:t>Matlab</a:t>
            </a:r>
            <a:r>
              <a:rPr lang="en-US" dirty="0"/>
              <a:t>-style interface</a:t>
            </a:r>
          </a:p>
          <a:p>
            <a:pPr lvl="1"/>
            <a:r>
              <a:rPr lang="en-US" dirty="0" err="1"/>
              <a:t>Jupyter</a:t>
            </a:r>
            <a:r>
              <a:rPr lang="en-US" dirty="0"/>
              <a:t> implements the Mathematica-style interface</a:t>
            </a:r>
          </a:p>
          <a:p>
            <a:r>
              <a:rPr lang="en-US" dirty="0"/>
              <a:t>Note that R is the SAME in both!</a:t>
            </a:r>
          </a:p>
          <a:p>
            <a:pPr lvl="1"/>
            <a:r>
              <a:rPr lang="en-US" dirty="0"/>
              <a:t>Both RStudio and </a:t>
            </a:r>
            <a:r>
              <a:rPr lang="en-US" dirty="0" err="1"/>
              <a:t>Jupyter</a:t>
            </a:r>
            <a:r>
              <a:rPr lang="en-US" dirty="0"/>
              <a:t> use </a:t>
            </a:r>
            <a:r>
              <a:rPr lang="en-US" b="1" dirty="0"/>
              <a:t>exactly the same</a:t>
            </a:r>
            <a:r>
              <a:rPr lang="en-US" dirty="0"/>
              <a:t> R “server” underneath</a:t>
            </a:r>
          </a:p>
          <a:p>
            <a:pPr lvl="1"/>
            <a:r>
              <a:rPr lang="en-US" dirty="0"/>
              <a:t>Same language, same implementation, same everything</a:t>
            </a:r>
          </a:p>
        </p:txBody>
      </p:sp>
    </p:spTree>
    <p:extLst>
      <p:ext uri="{BB962C8B-B14F-4D97-AF65-F5344CB8AC3E}">
        <p14:creationId xmlns:p14="http://schemas.microsoft.com/office/powerpoint/2010/main" val="2817978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73F64-228D-5940-A516-236283120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01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Scientific Software Architecture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7D54331-D3EB-0142-9999-4388B80FE2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28273" y="3912516"/>
            <a:ext cx="7365859" cy="2774497"/>
          </a:xfrm>
        </p:spPr>
        <p:txBody>
          <a:bodyPr>
            <a:normAutofit/>
          </a:bodyPr>
          <a:lstStyle/>
          <a:p>
            <a:r>
              <a:rPr lang="en-US" dirty="0"/>
              <a:t>The server part of this can be located anywhere you are connected to:</a:t>
            </a:r>
          </a:p>
          <a:p>
            <a:r>
              <a:rPr lang="en-US" dirty="0"/>
              <a:t>On the internet (like today):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https://dice.gsu.edu:8000/hub/login</a:t>
            </a:r>
          </a:p>
          <a:p>
            <a:r>
              <a:rPr lang="en-US" dirty="0"/>
              <a:t>On the same computer as the client: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http://localhost:5000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FE31CD3-5478-5A45-8A0A-87D892ADF853}"/>
              </a:ext>
            </a:extLst>
          </p:cNvPr>
          <p:cNvGrpSpPr/>
          <p:nvPr/>
        </p:nvGrpSpPr>
        <p:grpSpPr>
          <a:xfrm>
            <a:off x="798444" y="1238374"/>
            <a:ext cx="5181603" cy="2077815"/>
            <a:chOff x="1149927" y="1636294"/>
            <a:chExt cx="5181603" cy="2077815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33B585C-508C-8D47-9D01-BA3D90F02C79}"/>
                </a:ext>
              </a:extLst>
            </p:cNvPr>
            <p:cNvSpPr/>
            <p:nvPr/>
          </p:nvSpPr>
          <p:spPr>
            <a:xfrm>
              <a:off x="1149927" y="1690688"/>
              <a:ext cx="1371600" cy="19392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Client</a:t>
              </a:r>
            </a:p>
            <a:p>
              <a:pPr algn="ctr"/>
              <a:endParaRPr lang="en-US" dirty="0"/>
            </a:p>
            <a:p>
              <a:pPr algn="ctr"/>
              <a:r>
                <a:rPr lang="en-US" dirty="0"/>
                <a:t>Browser / Interface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4CF5C2B4-B01D-EB4F-B861-2262D7C74FDE}"/>
                </a:ext>
              </a:extLst>
            </p:cNvPr>
            <p:cNvSpPr/>
            <p:nvPr/>
          </p:nvSpPr>
          <p:spPr>
            <a:xfrm>
              <a:off x="4973784" y="1690688"/>
              <a:ext cx="1357746" cy="19392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Server</a:t>
              </a:r>
            </a:p>
            <a:p>
              <a:pPr algn="ctr"/>
              <a:endParaRPr lang="en-US" dirty="0"/>
            </a:p>
            <a:p>
              <a:pPr algn="ctr"/>
              <a:r>
                <a:rPr lang="en-US" dirty="0"/>
                <a:t>R Server / Other</a:t>
              </a:r>
            </a:p>
          </p:txBody>
        </p:sp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78ECA257-7F4B-F34F-94C4-070E7D3F3FCF}"/>
                </a:ext>
              </a:extLst>
            </p:cNvPr>
            <p:cNvSpPr/>
            <p:nvPr/>
          </p:nvSpPr>
          <p:spPr>
            <a:xfrm>
              <a:off x="2722966" y="2010854"/>
              <a:ext cx="2057400" cy="2286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Left Arrow 7">
              <a:extLst>
                <a:ext uri="{FF2B5EF4-FFF2-40B4-BE49-F238E27FC236}">
                  <a16:creationId xmlns:a16="http://schemas.microsoft.com/office/drawing/2014/main" id="{3D0FF0F0-C24F-554D-A808-B41BD7F0492C}"/>
                </a:ext>
              </a:extLst>
            </p:cNvPr>
            <p:cNvSpPr/>
            <p:nvPr/>
          </p:nvSpPr>
          <p:spPr>
            <a:xfrm>
              <a:off x="2722966" y="3110950"/>
              <a:ext cx="2057400" cy="228600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6F0AE39-EAB3-AE4C-B3AA-D202FF0736E9}"/>
                </a:ext>
              </a:extLst>
            </p:cNvPr>
            <p:cNvSpPr txBox="1"/>
            <p:nvPr/>
          </p:nvSpPr>
          <p:spPr>
            <a:xfrm>
              <a:off x="2722966" y="1636294"/>
              <a:ext cx="2057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Commands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577C5F6-7A28-394C-B42A-6C23A5A48933}"/>
                </a:ext>
              </a:extLst>
            </p:cNvPr>
            <p:cNvSpPr txBox="1"/>
            <p:nvPr/>
          </p:nvSpPr>
          <p:spPr>
            <a:xfrm>
              <a:off x="2722966" y="3344777"/>
              <a:ext cx="2057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Graphs/Results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39352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73F64-228D-5940-A516-236283120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01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Scientific Software Architecture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7D54331-D3EB-0142-9999-4388B80FE2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28273" y="3912516"/>
            <a:ext cx="7365859" cy="2774497"/>
          </a:xfrm>
        </p:spPr>
        <p:txBody>
          <a:bodyPr>
            <a:normAutofit/>
          </a:bodyPr>
          <a:lstStyle/>
          <a:p>
            <a:r>
              <a:rPr lang="en-US" dirty="0"/>
              <a:t>The server part of this can be located anywhere you are connected to:</a:t>
            </a:r>
          </a:p>
          <a:p>
            <a:r>
              <a:rPr lang="en-US" dirty="0"/>
              <a:t>On the internet (like today):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https://dice.gsu.edu:8000/hub/login</a:t>
            </a:r>
          </a:p>
          <a:p>
            <a:r>
              <a:rPr lang="en-US" dirty="0"/>
              <a:t>On the same computer as the client: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http://localhost:5000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FE31CD3-5478-5A45-8A0A-87D892ADF853}"/>
              </a:ext>
            </a:extLst>
          </p:cNvPr>
          <p:cNvGrpSpPr/>
          <p:nvPr/>
        </p:nvGrpSpPr>
        <p:grpSpPr>
          <a:xfrm>
            <a:off x="798444" y="1238374"/>
            <a:ext cx="5181603" cy="2077815"/>
            <a:chOff x="1149927" y="1636294"/>
            <a:chExt cx="5181603" cy="2077815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33B585C-508C-8D47-9D01-BA3D90F02C79}"/>
                </a:ext>
              </a:extLst>
            </p:cNvPr>
            <p:cNvSpPr/>
            <p:nvPr/>
          </p:nvSpPr>
          <p:spPr>
            <a:xfrm>
              <a:off x="1149927" y="1690688"/>
              <a:ext cx="1371600" cy="19392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Client</a:t>
              </a:r>
            </a:p>
            <a:p>
              <a:pPr algn="ctr"/>
              <a:endParaRPr lang="en-US" dirty="0"/>
            </a:p>
            <a:p>
              <a:pPr algn="ctr"/>
              <a:r>
                <a:rPr lang="en-US" dirty="0"/>
                <a:t>Browser / Interface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4CF5C2B4-B01D-EB4F-B861-2262D7C74FDE}"/>
                </a:ext>
              </a:extLst>
            </p:cNvPr>
            <p:cNvSpPr/>
            <p:nvPr/>
          </p:nvSpPr>
          <p:spPr>
            <a:xfrm>
              <a:off x="4973784" y="1690688"/>
              <a:ext cx="1357746" cy="19392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Server</a:t>
              </a:r>
            </a:p>
            <a:p>
              <a:pPr algn="ctr"/>
              <a:endParaRPr lang="en-US" dirty="0"/>
            </a:p>
            <a:p>
              <a:pPr algn="ctr"/>
              <a:r>
                <a:rPr lang="en-US" dirty="0"/>
                <a:t>R Server / Other</a:t>
              </a:r>
            </a:p>
          </p:txBody>
        </p:sp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78ECA257-7F4B-F34F-94C4-070E7D3F3FCF}"/>
                </a:ext>
              </a:extLst>
            </p:cNvPr>
            <p:cNvSpPr/>
            <p:nvPr/>
          </p:nvSpPr>
          <p:spPr>
            <a:xfrm>
              <a:off x="2722966" y="2010854"/>
              <a:ext cx="2057400" cy="2286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Left Arrow 7">
              <a:extLst>
                <a:ext uri="{FF2B5EF4-FFF2-40B4-BE49-F238E27FC236}">
                  <a16:creationId xmlns:a16="http://schemas.microsoft.com/office/drawing/2014/main" id="{3D0FF0F0-C24F-554D-A808-B41BD7F0492C}"/>
                </a:ext>
              </a:extLst>
            </p:cNvPr>
            <p:cNvSpPr/>
            <p:nvPr/>
          </p:nvSpPr>
          <p:spPr>
            <a:xfrm>
              <a:off x="2722966" y="3110950"/>
              <a:ext cx="2057400" cy="228600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6F0AE39-EAB3-AE4C-B3AA-D202FF0736E9}"/>
                </a:ext>
              </a:extLst>
            </p:cNvPr>
            <p:cNvSpPr txBox="1"/>
            <p:nvPr/>
          </p:nvSpPr>
          <p:spPr>
            <a:xfrm>
              <a:off x="2722966" y="1636294"/>
              <a:ext cx="2057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Commands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577C5F6-7A28-394C-B42A-6C23A5A48933}"/>
                </a:ext>
              </a:extLst>
            </p:cNvPr>
            <p:cNvSpPr txBox="1"/>
            <p:nvPr/>
          </p:nvSpPr>
          <p:spPr>
            <a:xfrm>
              <a:off x="2722966" y="3344777"/>
              <a:ext cx="2057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Graphs/Results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BC39A35-896B-A749-BE33-CFFF63F7F827}"/>
              </a:ext>
            </a:extLst>
          </p:cNvPr>
          <p:cNvSpPr txBox="1"/>
          <p:nvPr/>
        </p:nvSpPr>
        <p:spPr>
          <a:xfrm>
            <a:off x="6881140" y="1627001"/>
            <a:ext cx="45124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>
                <a:solidFill>
                  <a:srgbClr val="FF0000"/>
                </a:solidFill>
              </a:rPr>
              <a:t>One nice feature of this design is that it works cross-platform – that is, PC/Mac/Linux works the same.</a:t>
            </a:r>
          </a:p>
        </p:txBody>
      </p:sp>
    </p:spTree>
    <p:extLst>
      <p:ext uri="{BB962C8B-B14F-4D97-AF65-F5344CB8AC3E}">
        <p14:creationId xmlns:p14="http://schemas.microsoft.com/office/powerpoint/2010/main" val="41397782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CC983-4D06-F946-8E2A-5DE6EE76F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630D6-7162-AE43-8E9A-80D9E7BCD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If you like </a:t>
            </a:r>
            <a:r>
              <a:rPr lang="en-US" dirty="0" err="1"/>
              <a:t>Jupyter</a:t>
            </a:r>
            <a:r>
              <a:rPr lang="en-US" dirty="0"/>
              <a:t> it supports most scientific programming languages: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Old timey: FORTRAN (</a:t>
            </a:r>
            <a:r>
              <a:rPr lang="en-US" dirty="0" err="1"/>
              <a:t>coarray-fortran</a:t>
            </a:r>
            <a:r>
              <a:rPr lang="en-US" dirty="0"/>
              <a:t> 2008)</a:t>
            </a:r>
          </a:p>
          <a:p>
            <a:pPr lvl="1"/>
            <a:r>
              <a:rPr lang="en-US" dirty="0"/>
              <a:t>Statistics programming: SAS, R, </a:t>
            </a:r>
            <a:r>
              <a:rPr lang="en-US" dirty="0" err="1"/>
              <a:t>Incanter</a:t>
            </a:r>
            <a:r>
              <a:rPr lang="en-US" dirty="0"/>
              <a:t>/Clojure</a:t>
            </a:r>
          </a:p>
          <a:p>
            <a:pPr lvl="1"/>
            <a:r>
              <a:rPr lang="en-US" dirty="0"/>
              <a:t>Math programming: </a:t>
            </a:r>
            <a:r>
              <a:rPr lang="en-US" dirty="0" err="1"/>
              <a:t>Matlab</a:t>
            </a:r>
            <a:r>
              <a:rPr lang="en-US" dirty="0"/>
              <a:t>, Julia (</a:t>
            </a:r>
            <a:r>
              <a:rPr lang="en-US" dirty="0" err="1"/>
              <a:t>IJulia</a:t>
            </a:r>
            <a:r>
              <a:rPr lang="en-US" dirty="0"/>
              <a:t>), Maxima, </a:t>
            </a:r>
          </a:p>
          <a:p>
            <a:pPr lvl="1"/>
            <a:r>
              <a:rPr lang="en-US" dirty="0"/>
              <a:t>Plotting/Graphics: </a:t>
            </a:r>
            <a:r>
              <a:rPr lang="en-US" dirty="0" err="1"/>
              <a:t>Gnuplot</a:t>
            </a:r>
            <a:r>
              <a:rPr lang="en-US" dirty="0"/>
              <a:t>, D3/</a:t>
            </a:r>
            <a:r>
              <a:rPr lang="en-US" dirty="0" err="1"/>
              <a:t>Javascript</a:t>
            </a:r>
            <a:endParaRPr lang="en-US" dirty="0"/>
          </a:p>
          <a:p>
            <a:pPr lvl="1"/>
            <a:r>
              <a:rPr lang="en-US" dirty="0"/>
              <a:t>AI: prolog, </a:t>
            </a:r>
            <a:r>
              <a:rPr lang="en-US" dirty="0" err="1"/>
              <a:t>smalltalk</a:t>
            </a:r>
            <a:r>
              <a:rPr lang="en-US" dirty="0"/>
              <a:t>, Mathematica, scheme (LISP dialect)</a:t>
            </a:r>
          </a:p>
          <a:p>
            <a:pPr lvl="1"/>
            <a:r>
              <a:rPr lang="en-US" dirty="0"/>
              <a:t>Web languages: Ruby, Haskell, </a:t>
            </a:r>
            <a:r>
              <a:rPr lang="en-US" dirty="0" err="1"/>
              <a:t>Javascript</a:t>
            </a:r>
            <a:r>
              <a:rPr lang="en-US" dirty="0"/>
              <a:t>, </a:t>
            </a:r>
            <a:r>
              <a:rPr lang="en-US" dirty="0" err="1"/>
              <a:t>Coffeescript</a:t>
            </a:r>
            <a:endParaRPr lang="en-US" dirty="0"/>
          </a:p>
          <a:p>
            <a:pPr lvl="1"/>
            <a:r>
              <a:rPr lang="en-US" dirty="0"/>
              <a:t>System languages: C, Go, Scala, Erlang, bash, Kotlin,</a:t>
            </a:r>
          </a:p>
          <a:p>
            <a:pPr lvl="1"/>
            <a:endParaRPr lang="en-US" dirty="0"/>
          </a:p>
          <a:p>
            <a:r>
              <a:rPr lang="en-US" dirty="0"/>
              <a:t>And many more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EF11AD9-A326-4347-9890-47A4ACA80D26}"/>
              </a:ext>
            </a:extLst>
          </p:cNvPr>
          <p:cNvSpPr/>
          <p:nvPr/>
        </p:nvSpPr>
        <p:spPr>
          <a:xfrm>
            <a:off x="5951815" y="6228771"/>
            <a:ext cx="54699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hlinkClick r:id="rId2"/>
              </a:rPr>
              <a:t>https://github.com/jupyter/jupyter/wiki/Jupyter-kernels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56420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79C12-0B7D-CA43-91AC-C18CD6342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2EDA8-0550-CD48-9990-17661B223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 into DICE:</a:t>
            </a:r>
          </a:p>
          <a:p>
            <a:pPr lvl="1"/>
            <a:r>
              <a:rPr lang="en-US" dirty="0">
                <a:hlinkClick r:id="rId2"/>
              </a:rPr>
              <a:t>https://dice.gsu.edu:8000/hub/login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The minimal address: </a:t>
            </a:r>
            <a:r>
              <a:rPr lang="en-US" dirty="0">
                <a:hlinkClick r:id="rId3"/>
              </a:rPr>
              <a:t>dice.gsu.edu:8000</a:t>
            </a:r>
            <a:r>
              <a:rPr lang="en-US" dirty="0"/>
              <a:t> should work, but sometimes does not</a:t>
            </a:r>
          </a:p>
          <a:p>
            <a:endParaRPr lang="en-US" dirty="0"/>
          </a:p>
          <a:p>
            <a:r>
              <a:rPr lang="en-US" dirty="0"/>
              <a:t>Then you see this: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ED395-B0A7-5F4C-8229-0BE12245EF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0293" y="3507698"/>
            <a:ext cx="7413507" cy="29636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90FDDB-F1D0-A84A-BE2E-F9D0600DF3E5}"/>
              </a:ext>
            </a:extLst>
          </p:cNvPr>
          <p:cNvSpPr txBox="1"/>
          <p:nvPr/>
        </p:nvSpPr>
        <p:spPr>
          <a:xfrm>
            <a:off x="3663804" y="5631634"/>
            <a:ext cx="4864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Click the “Start My Server” button.</a:t>
            </a:r>
          </a:p>
        </p:txBody>
      </p:sp>
    </p:spTree>
    <p:extLst>
      <p:ext uri="{BB962C8B-B14F-4D97-AF65-F5344CB8AC3E}">
        <p14:creationId xmlns:p14="http://schemas.microsoft.com/office/powerpoint/2010/main" val="2594671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7CED91-3E5B-2542-9C01-A30EEE6A1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350" y="264930"/>
            <a:ext cx="10655300" cy="4559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DA2147-2AE1-7F41-875F-E07EB419BA69}"/>
              </a:ext>
            </a:extLst>
          </p:cNvPr>
          <p:cNvSpPr txBox="1"/>
          <p:nvPr/>
        </p:nvSpPr>
        <p:spPr>
          <a:xfrm>
            <a:off x="1350136" y="4675031"/>
            <a:ext cx="9491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Click the “Spawn” button ONCE. Then wait…</a:t>
            </a:r>
          </a:p>
        </p:txBody>
      </p:sp>
    </p:spTree>
    <p:extLst>
      <p:ext uri="{BB962C8B-B14F-4D97-AF65-F5344CB8AC3E}">
        <p14:creationId xmlns:p14="http://schemas.microsoft.com/office/powerpoint/2010/main" val="9140151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32E4CD9-4C98-8049-82CD-C5320005C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900" y="408274"/>
            <a:ext cx="10490200" cy="3073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97A795-21AB-A447-AEA5-2157433EBA91}"/>
              </a:ext>
            </a:extLst>
          </p:cNvPr>
          <p:cNvSpPr txBox="1"/>
          <p:nvPr/>
        </p:nvSpPr>
        <p:spPr>
          <a:xfrm>
            <a:off x="2907406" y="4327302"/>
            <a:ext cx="63771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When you see a page where the TOP of the page looks like this, you are ready to start!</a:t>
            </a:r>
          </a:p>
        </p:txBody>
      </p:sp>
    </p:spTree>
    <p:extLst>
      <p:ext uri="{BB962C8B-B14F-4D97-AF65-F5344CB8AC3E}">
        <p14:creationId xmlns:p14="http://schemas.microsoft.com/office/powerpoint/2010/main" val="39887344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FFE92-A430-0444-A12A-9CE5D87B5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D288F-35B7-044B-BF95-CC82E531D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0791"/>
            <a:ext cx="10661542" cy="4591889"/>
          </a:xfrm>
        </p:spPr>
        <p:txBody>
          <a:bodyPr/>
          <a:lstStyle/>
          <a:p>
            <a:r>
              <a:rPr lang="en-US" dirty="0"/>
              <a:t>R is a variant of the </a:t>
            </a:r>
            <a:r>
              <a:rPr lang="en-US" b="1" dirty="0"/>
              <a:t>S programming language</a:t>
            </a:r>
          </a:p>
          <a:p>
            <a:r>
              <a:rPr lang="en-US" dirty="0"/>
              <a:t>The S language was developed in 1976 at Bell Labs</a:t>
            </a:r>
          </a:p>
          <a:p>
            <a:r>
              <a:rPr lang="en-US" dirty="0"/>
              <a:t>It was designed for data analysis and statistical modeling </a:t>
            </a:r>
          </a:p>
          <a:p>
            <a:r>
              <a:rPr lang="en-US" dirty="0"/>
              <a:t>S Developers: Rick Becker, </a:t>
            </a:r>
            <a:r>
              <a:rPr lang="en-US" b="1" dirty="0"/>
              <a:t>Allan Wilks</a:t>
            </a:r>
            <a:r>
              <a:rPr lang="en-US" dirty="0"/>
              <a:t>, </a:t>
            </a:r>
            <a:r>
              <a:rPr lang="en-US" b="1" dirty="0"/>
              <a:t>John Chambers</a:t>
            </a:r>
          </a:p>
          <a:p>
            <a:r>
              <a:rPr lang="en-US" dirty="0"/>
              <a:t>S was developed by people working on particularly hard data analysis problems where standard solutions did not usually apply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 Goal: </a:t>
            </a:r>
            <a:r>
              <a:rPr lang="en-US" i="1" dirty="0"/>
              <a:t>“to turn ideas into software, quickly and faithfully”</a:t>
            </a:r>
            <a:r>
              <a:rPr lang="en-US" dirty="0"/>
              <a:t> (Chambers)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7478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71A0A-BF95-2B47-BE1C-12A75016D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4A396-4D30-8943-9522-AAD0E543C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713" y="1549832"/>
            <a:ext cx="10909515" cy="4866466"/>
          </a:xfrm>
        </p:spPr>
        <p:txBody>
          <a:bodyPr>
            <a:normAutofit/>
          </a:bodyPr>
          <a:lstStyle/>
          <a:p>
            <a:r>
              <a:rPr lang="en-US" dirty="0"/>
              <a:t>R was developed by Ross Ihaka and Robert Gentleman at University of Auckland, New Zealand</a:t>
            </a:r>
          </a:p>
          <a:p>
            <a:endParaRPr lang="en-US" dirty="0"/>
          </a:p>
          <a:p>
            <a:r>
              <a:rPr lang="en-US" dirty="0"/>
              <a:t>It is an open source version of the commercial language S-Plus</a:t>
            </a:r>
          </a:p>
          <a:p>
            <a:pPr lvl="1"/>
            <a:r>
              <a:rPr lang="en-US" dirty="0"/>
              <a:t>S-Plus was an earlier derivative of S developed by Statistical Sciences, Inc. (SF, CA)</a:t>
            </a:r>
          </a:p>
          <a:p>
            <a:pPr lvl="1"/>
            <a:r>
              <a:rPr lang="en-US" dirty="0"/>
              <a:t>S-Plus introduces many features not in the original S (much of the OOP system)</a:t>
            </a:r>
          </a:p>
          <a:p>
            <a:pPr lvl="1"/>
            <a:r>
              <a:rPr lang="en-US" dirty="0"/>
              <a:t>S-Plus was basically made non-viable as a commercial product due to R</a:t>
            </a:r>
          </a:p>
          <a:p>
            <a:endParaRPr lang="en-US" dirty="0"/>
          </a:p>
          <a:p>
            <a:r>
              <a:rPr lang="en-US" dirty="0"/>
              <a:t>R is now the </a:t>
            </a:r>
            <a:r>
              <a:rPr lang="en-US" b="1" dirty="0"/>
              <a:t>dominant dialect</a:t>
            </a:r>
            <a:r>
              <a:rPr lang="en-US" dirty="0"/>
              <a:t> of this family of S based languages </a:t>
            </a:r>
          </a:p>
        </p:txBody>
      </p:sp>
    </p:spTree>
    <p:extLst>
      <p:ext uri="{BB962C8B-B14F-4D97-AF65-F5344CB8AC3E}">
        <p14:creationId xmlns:p14="http://schemas.microsoft.com/office/powerpoint/2010/main" val="2654974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04E3E-2CBE-7D4D-BFA4-30A69950B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CB74B-A873-AC4E-A21F-7B7521A63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0827"/>
            <a:ext cx="10515600" cy="4757980"/>
          </a:xfrm>
        </p:spPr>
        <p:txBody>
          <a:bodyPr/>
          <a:lstStyle/>
          <a:p>
            <a:r>
              <a:rPr lang="en-US" dirty="0"/>
              <a:t>R is now an international project</a:t>
            </a:r>
          </a:p>
          <a:p>
            <a:pPr lvl="1"/>
            <a:r>
              <a:rPr lang="en-US" dirty="0"/>
              <a:t>R language is controlled by the R Core Team</a:t>
            </a:r>
          </a:p>
          <a:p>
            <a:pPr lvl="1"/>
            <a:r>
              <a:rPr lang="en-US" dirty="0"/>
              <a:t>Managed by the R Consortium: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  <a:hlinkClick r:id="rId2"/>
              </a:rPr>
              <a:t>www.r-consortium.org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Shared/Delivered by CRAN: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cran.r-project.org</a:t>
            </a:r>
            <a:r>
              <a:rPr lang="en-US" dirty="0">
                <a:hlinkClick r:id="rId3"/>
              </a:rPr>
              <a:t> </a:t>
            </a:r>
            <a:endParaRPr lang="en-US" dirty="0"/>
          </a:p>
          <a:p>
            <a:pPr lvl="1"/>
            <a:r>
              <a:rPr lang="en-US" dirty="0"/>
              <a:t>Package development is shared by the global R community</a:t>
            </a:r>
          </a:p>
          <a:p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8DD4600-C3A8-4844-AEE0-AC7E9ACF9E58}"/>
              </a:ext>
            </a:extLst>
          </p:cNvPr>
          <p:cNvGrpSpPr/>
          <p:nvPr/>
        </p:nvGrpSpPr>
        <p:grpSpPr>
          <a:xfrm>
            <a:off x="1436352" y="4316386"/>
            <a:ext cx="9319296" cy="1451158"/>
            <a:chOff x="748144" y="4316386"/>
            <a:chExt cx="9319296" cy="145115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61513B8-8DC5-6947-BB79-77E642B06D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8144" y="4316386"/>
              <a:ext cx="6456923" cy="145115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20AB390-DE30-D946-906E-98008303E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94978" y="4316386"/>
              <a:ext cx="1872462" cy="14511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0662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9D296-839B-C84E-B633-0E4979F2F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56418-880A-DD49-8C4D-72427D356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8834"/>
            <a:ext cx="10515600" cy="4658129"/>
          </a:xfrm>
        </p:spPr>
        <p:txBody>
          <a:bodyPr/>
          <a:lstStyle/>
          <a:p>
            <a:r>
              <a:rPr lang="en-US" dirty="0"/>
              <a:t>For most people:</a:t>
            </a:r>
          </a:p>
          <a:p>
            <a:pPr lvl="1"/>
            <a:r>
              <a:rPr lang="en-US" dirty="0"/>
              <a:t>R is a statistics language</a:t>
            </a:r>
          </a:p>
          <a:p>
            <a:pPr lvl="1"/>
            <a:r>
              <a:rPr lang="en-US" dirty="0"/>
              <a:t>It is designed for working with data</a:t>
            </a:r>
          </a:p>
          <a:p>
            <a:pPr lvl="1"/>
            <a:r>
              <a:rPr lang="en-US" dirty="0"/>
              <a:t>It is the </a:t>
            </a:r>
            <a:r>
              <a:rPr lang="en-US" i="1" dirty="0" err="1"/>
              <a:t>Koine</a:t>
            </a:r>
            <a:r>
              <a:rPr lang="en-US" dirty="0"/>
              <a:t> of the data science and statistics worlds</a:t>
            </a:r>
          </a:p>
          <a:p>
            <a:pPr lvl="1"/>
            <a:r>
              <a:rPr lang="en-US" dirty="0"/>
              <a:t>Most new statistics are implemented in R before they are elsewhere</a:t>
            </a:r>
          </a:p>
          <a:p>
            <a:endParaRPr lang="en-US" dirty="0"/>
          </a:p>
          <a:p>
            <a:r>
              <a:rPr lang="en-US" dirty="0"/>
              <a:t>It is also heavily used in the new data industries</a:t>
            </a:r>
          </a:p>
          <a:p>
            <a:pPr lvl="1"/>
            <a:r>
              <a:rPr lang="en-US" dirty="0"/>
              <a:t>Machine learning for large data sets</a:t>
            </a:r>
          </a:p>
          <a:p>
            <a:pPr lvl="1"/>
            <a:r>
              <a:rPr lang="en-US" dirty="0"/>
              <a:t>Deploying “dashboards” for corporate analytics</a:t>
            </a:r>
          </a:p>
          <a:p>
            <a:pPr lvl="1"/>
            <a:r>
              <a:rPr lang="en-US" dirty="0"/>
              <a:t>Exploring massive databases</a:t>
            </a:r>
          </a:p>
        </p:txBody>
      </p:sp>
    </p:spTree>
    <p:extLst>
      <p:ext uri="{BB962C8B-B14F-4D97-AF65-F5344CB8AC3E}">
        <p14:creationId xmlns:p14="http://schemas.microsoft.com/office/powerpoint/2010/main" val="362172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C1D81-9262-BC43-B6C8-A2D8D94B8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DFB7F3-E37E-9645-9BBC-B10052A308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80" y="1825625"/>
            <a:ext cx="10683240" cy="4351338"/>
          </a:xfrm>
        </p:spPr>
        <p:txBody>
          <a:bodyPr/>
          <a:lstStyle/>
          <a:p>
            <a:r>
              <a:rPr lang="en-US" dirty="0"/>
              <a:t>Software Features:</a:t>
            </a:r>
          </a:p>
          <a:p>
            <a:pPr lvl="1"/>
            <a:r>
              <a:rPr lang="en-US" dirty="0"/>
              <a:t>Interpreted (not compiled or batch)</a:t>
            </a:r>
          </a:p>
          <a:p>
            <a:pPr lvl="2"/>
            <a:r>
              <a:rPr lang="en-US" dirty="0"/>
              <a:t>Interactive use is the default</a:t>
            </a:r>
          </a:p>
          <a:p>
            <a:pPr lvl="2"/>
            <a:r>
              <a:rPr lang="en-US" dirty="0"/>
              <a:t>It is hard to imagine this not being true these days! But in 1976 SAS used punch cards</a:t>
            </a:r>
          </a:p>
          <a:p>
            <a:pPr lvl="1"/>
            <a:r>
              <a:rPr lang="en-US" dirty="0"/>
              <a:t>Multi-paradigm: </a:t>
            </a:r>
          </a:p>
          <a:p>
            <a:pPr lvl="2"/>
            <a:r>
              <a:rPr lang="en-US" dirty="0"/>
              <a:t>Procedural with Functions (somewhat “functional”)</a:t>
            </a:r>
          </a:p>
          <a:p>
            <a:pPr lvl="2"/>
            <a:r>
              <a:rPr lang="en-US" dirty="0"/>
              <a:t>Object-oriented  (OOP) with Generic Functions, with full method dispatch; ex: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summary()</a:t>
            </a:r>
            <a:endParaRPr lang="en-US" dirty="0"/>
          </a:p>
          <a:p>
            <a:pPr lvl="2"/>
            <a:r>
              <a:rPr lang="en-US" dirty="0"/>
              <a:t>Two types of objects S3/S4 – not compatible with each other (Ugh!)</a:t>
            </a:r>
          </a:p>
          <a:p>
            <a:pPr lvl="1"/>
            <a:r>
              <a:rPr lang="en-US" dirty="0"/>
              <a:t>With full APL-style support for arrays (column order matrix operations)</a:t>
            </a:r>
          </a:p>
          <a:p>
            <a:pPr lvl="2"/>
            <a:r>
              <a:rPr lang="en-US" dirty="0"/>
              <a:t>So implements full linear algebra like </a:t>
            </a:r>
            <a:r>
              <a:rPr lang="en-US" dirty="0" err="1"/>
              <a:t>Matlab</a:t>
            </a:r>
            <a:r>
              <a:rPr lang="en-US" dirty="0"/>
              <a:t>, IDL, or PV-WAVE</a:t>
            </a:r>
          </a:p>
          <a:p>
            <a:pPr lvl="2"/>
            <a:r>
              <a:rPr lang="en-US" dirty="0"/>
              <a:t>Many operations are properly vectorized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34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517AA-280C-6A42-8A3A-B2561589A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D22A2-550C-984C-B3EE-A0B954CB7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 is an </a:t>
            </a:r>
            <a:r>
              <a:rPr lang="en-US" b="1" dirty="0"/>
              <a:t>opinionated language</a:t>
            </a:r>
            <a:r>
              <a:rPr lang="en-US" dirty="0"/>
              <a:t>, it emphasizes:</a:t>
            </a:r>
          </a:p>
          <a:p>
            <a:pPr lvl="1"/>
            <a:r>
              <a:rPr lang="en-US" dirty="0"/>
              <a:t>Data Flow</a:t>
            </a:r>
          </a:p>
          <a:p>
            <a:pPr lvl="1"/>
            <a:r>
              <a:rPr lang="en-US" dirty="0"/>
              <a:t>“</a:t>
            </a:r>
            <a:r>
              <a:rPr lang="en-US" b="1" dirty="0"/>
              <a:t>Exploratory data analysis</a:t>
            </a:r>
            <a:r>
              <a:rPr lang="en-US" dirty="0"/>
              <a:t>” (Tukey’s ill-conceived term)</a:t>
            </a:r>
          </a:p>
          <a:p>
            <a:pPr lvl="1"/>
            <a:r>
              <a:rPr lang="en-US" b="1" dirty="0"/>
              <a:t>Quick/Exploratory Graphics</a:t>
            </a:r>
          </a:p>
          <a:p>
            <a:pPr lvl="1"/>
            <a:r>
              <a:rPr lang="en-US" dirty="0"/>
              <a:t>Easy mathematical manipulations in models</a:t>
            </a:r>
          </a:p>
          <a:p>
            <a:pPr lvl="1"/>
            <a:r>
              <a:rPr lang="en-US" dirty="0"/>
              <a:t>Programmatic interface to analysis (functional archetypes)</a:t>
            </a:r>
          </a:p>
          <a:p>
            <a:pPr lvl="1"/>
            <a:endParaRPr lang="en-US" dirty="0"/>
          </a:p>
          <a:p>
            <a:r>
              <a:rPr lang="en-US" dirty="0"/>
              <a:t>R is an evolutionary product</a:t>
            </a:r>
          </a:p>
          <a:p>
            <a:pPr lvl="1"/>
            <a:r>
              <a:rPr lang="en-US" dirty="0"/>
              <a:t>Many of its features only make sense if you know the history</a:t>
            </a:r>
          </a:p>
          <a:p>
            <a:pPr lvl="1"/>
            <a:r>
              <a:rPr lang="en-US" dirty="0"/>
              <a:t>“Vestigial” components abound!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312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326C0-942F-5B49-83D5-F1DA95EBB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174DA-77F9-7943-91FD-078448ED1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common styles of interface to scientific computing software</a:t>
            </a:r>
          </a:p>
          <a:p>
            <a:pPr lvl="1"/>
            <a:r>
              <a:rPr lang="en-US" dirty="0"/>
              <a:t>Window-pane GUI AKA </a:t>
            </a:r>
            <a:r>
              <a:rPr lang="en-US" dirty="0" err="1"/>
              <a:t>Matlab</a:t>
            </a:r>
            <a:r>
              <a:rPr lang="en-US" dirty="0"/>
              <a:t>-style</a:t>
            </a:r>
          </a:p>
          <a:p>
            <a:pPr lvl="1"/>
            <a:r>
              <a:rPr lang="en-US" dirty="0"/>
              <a:t>Notebooks AKA Mathematica-style</a:t>
            </a:r>
          </a:p>
        </p:txBody>
      </p:sp>
    </p:spTree>
    <p:extLst>
      <p:ext uri="{BB962C8B-B14F-4D97-AF65-F5344CB8AC3E}">
        <p14:creationId xmlns:p14="http://schemas.microsoft.com/office/powerpoint/2010/main" val="3362115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B97A61E-CBFB-5F4C-B57D-090A98EF3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42" y="241280"/>
            <a:ext cx="11884317" cy="637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740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1377</TotalTime>
  <Words>950</Words>
  <Application>Microsoft Macintosh PowerPoint</Application>
  <PresentationFormat>Widescreen</PresentationFormat>
  <Paragraphs>129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Consolas</vt:lpstr>
      <vt:lpstr>Office Theme</vt:lpstr>
      <vt:lpstr>Summer R Workshop 1</vt:lpstr>
      <vt:lpstr>What is R?</vt:lpstr>
      <vt:lpstr>What is R?</vt:lpstr>
      <vt:lpstr>What is R?</vt:lpstr>
      <vt:lpstr>What is R?</vt:lpstr>
      <vt:lpstr>What is R?</vt:lpstr>
      <vt:lpstr>What is R?</vt:lpstr>
      <vt:lpstr>Jupyter Notebooks</vt:lpstr>
      <vt:lpstr>PowerPoint Presentation</vt:lpstr>
      <vt:lpstr>PowerPoint Presentation</vt:lpstr>
      <vt:lpstr>PowerPoint Presentation</vt:lpstr>
      <vt:lpstr>PowerPoint Presentation</vt:lpstr>
      <vt:lpstr>Jupyter Notebooks</vt:lpstr>
      <vt:lpstr>Scientific Software Architecture</vt:lpstr>
      <vt:lpstr>Scientific Software Architecture</vt:lpstr>
      <vt:lpstr>Jupyter Notebooks</vt:lpstr>
      <vt:lpstr>Workshop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Turner</dc:creator>
  <cp:lastModifiedBy>Matthew Turner</cp:lastModifiedBy>
  <cp:revision>30</cp:revision>
  <dcterms:created xsi:type="dcterms:W3CDTF">2018-05-17T17:44:49Z</dcterms:created>
  <dcterms:modified xsi:type="dcterms:W3CDTF">2018-05-27T17:44:23Z</dcterms:modified>
</cp:coreProperties>
</file>

<file path=docProps/thumbnail.jpeg>
</file>